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9" y="2798088"/>
            <a:ext cx="4868942" cy="2633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577" y="675680"/>
            <a:ext cx="6960870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Recommendations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05577" y="1775341"/>
            <a:ext cx="4186238" cy="2958227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345" y="2013109"/>
            <a:ext cx="690443" cy="690443"/>
          </a:xfrm>
          <a:prstGeom prst="roundRect">
            <a:avLst>
              <a:gd name="adj" fmla="val 13242347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3249" y="2202894"/>
            <a:ext cx="310634" cy="3106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345" y="2933700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43345" y="3391376"/>
            <a:ext cx="3710702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to convert 2,847 non-subscribers. Target repeat buyers with &gt;5 purchases.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1962" y="1775341"/>
            <a:ext cx="4186357" cy="2958227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9730" y="2013109"/>
            <a:ext cx="690443" cy="690443"/>
          </a:xfrm>
          <a:prstGeom prst="roundRect">
            <a:avLst>
              <a:gd name="adj" fmla="val 13242347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9635" y="2202894"/>
            <a:ext cx="310634" cy="31063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9730" y="2933700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459730" y="3391376"/>
            <a:ext cx="3710821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repeat buyers to move 701 Returning customers into Loyal segment.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8467" y="1775341"/>
            <a:ext cx="4186357" cy="2958227"/>
          </a:xfrm>
          <a:prstGeom prst="roundRect">
            <a:avLst>
              <a:gd name="adj" fmla="val 32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6234" y="2013109"/>
            <a:ext cx="690443" cy="690443"/>
          </a:xfrm>
          <a:prstGeom prst="roundRect">
            <a:avLst>
              <a:gd name="adj" fmla="val 13242347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6139" y="2202894"/>
            <a:ext cx="310634" cy="31063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234" y="2933700"/>
            <a:ext cx="2865120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876234" y="3391376"/>
            <a:ext cx="3710821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 43% discount usage with margin control. Focus on high-value discount users.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05577" y="4963716"/>
            <a:ext cx="6394490" cy="2590086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43345" y="5201483"/>
            <a:ext cx="690443" cy="690443"/>
          </a:xfrm>
          <a:prstGeom prst="roundRect">
            <a:avLst>
              <a:gd name="adj" fmla="val 13242347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3249" y="5391269"/>
            <a:ext cx="310634" cy="31063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3345" y="6122075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1043345" y="6579751"/>
            <a:ext cx="5918954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products (Gloves 3.86, Sandals 3.84) and category champions in campaigns.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0214" y="4963716"/>
            <a:ext cx="6394609" cy="2590086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7982" y="5201483"/>
            <a:ext cx="690443" cy="690443"/>
          </a:xfrm>
          <a:prstGeom prst="roundRect">
            <a:avLst>
              <a:gd name="adj" fmla="val 13242347"/>
            </a:avLst>
          </a:prstGeom>
          <a:solidFill>
            <a:srgbClr val="A95B95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7887" y="5391269"/>
            <a:ext cx="310634" cy="31063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7982" y="6122075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7667982" y="6579751"/>
            <a:ext cx="5919073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Young Adults ($62K revenue) and express-shipping users ($60.48 avg spend).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73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30260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3,900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989409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644390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Transactions analyzed across various product categories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711" y="3030260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4292203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Features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166711" y="4644390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attributes tracking customer behavior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69505" y="3030260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594878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69505" y="4644390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Geographic diversity in customer base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772180" y="3030260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25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897672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Types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772180" y="4644390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Diverse inventory across multiple categories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7121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features include customer demographics, purchase details, shopping behavior metrics, and subscription status. Only 37 missing values in Review Rating column.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14" y="620792"/>
            <a:ext cx="5668447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Preparation Journey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08514" y="1503283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8514" y="1831062"/>
            <a:ext cx="76997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208514" y="1979890"/>
            <a:ext cx="3089196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08514" y="2390180"/>
            <a:ext cx="76997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dataset using pandas, examined structure with df.info() and summary statistics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8514" y="3081218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8514" y="3408998"/>
            <a:ext cx="76997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6208514" y="3557826"/>
            <a:ext cx="2487573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Missing Data Handling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208514" y="3968115"/>
            <a:ext cx="76997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Imputed 37 missing Review Rating values using median rating per product category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8514" y="4659154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8514" y="4986933"/>
            <a:ext cx="76997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208514" y="5135761"/>
            <a:ext cx="2292668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208514" y="5546050"/>
            <a:ext cx="76997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age_group bins and purchase_frequency_days columns for deeper insights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8514" y="6237089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8514" y="6564868"/>
            <a:ext cx="7699772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6208514" y="6713696"/>
            <a:ext cx="2334220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08514" y="7123986"/>
            <a:ext cx="769977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Connected to PostgreSQL and loaded cleaned data for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345" y="671989"/>
            <a:ext cx="5431036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Insights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5345" y="1961793"/>
            <a:ext cx="4344829" cy="543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EEE27D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$233K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855345" y="2749153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revenue analyzed across all customer segments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55345" y="3537249"/>
            <a:ext cx="7513320" cy="38100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5345" y="3850243"/>
            <a:ext cx="288214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Gender Revenue Split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55345" y="4434007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$157,890 (68% of total)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55345" y="4910495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Female customers: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$75,191 (32% of total)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55345" y="5545812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Impact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855345" y="6129576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Non-subscribers: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$170,436 total revenue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55345" y="6606064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Subscribers: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$62,645 total revenue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55345" y="7082552"/>
            <a:ext cx="751332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spend similar: $59.87 vs $59.49</a:t>
            </a:r>
            <a:endParaRPr lang="en-US" sz="19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0" y="1992392"/>
            <a:ext cx="481012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299942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355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03169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3C2035"/>
          </a:solidFill>
          <a:ln/>
        </p:spPr>
      </p:sp>
      <p:sp>
        <p:nvSpPr>
          <p:cNvPr id="5" name="Text 2"/>
          <p:cNvSpPr/>
          <p:nvPr/>
        </p:nvSpPr>
        <p:spPr>
          <a:xfrm>
            <a:off x="4628078" y="8620482"/>
            <a:ext cx="338376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Loyal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69430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924D80"/>
          </a:solidFill>
          <a:ln/>
        </p:spPr>
      </p:sp>
      <p:sp>
        <p:nvSpPr>
          <p:cNvPr id="7" name="Text 4"/>
          <p:cNvSpPr/>
          <p:nvPr/>
        </p:nvSpPr>
        <p:spPr>
          <a:xfrm>
            <a:off x="7094339" y="8620482"/>
            <a:ext cx="666393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3827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C998BD"/>
          </a:solidFill>
          <a:ln/>
        </p:spPr>
      </p:sp>
      <p:sp>
        <p:nvSpPr>
          <p:cNvPr id="9" name="Text 6"/>
          <p:cNvSpPr/>
          <p:nvPr/>
        </p:nvSpPr>
        <p:spPr>
          <a:xfrm>
            <a:off x="9888736" y="8620482"/>
            <a:ext cx="296466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3881" y="8968859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Loyal customers dominate at 80% of the base, with 958 repeat buyers (&gt;5 purchases) showing subscription interest. Focus on converting Returning customers to Loyal status.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223" y="652343"/>
            <a:ext cx="7678222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Performance Leaders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0223" y="2141458"/>
            <a:ext cx="4165163" cy="2613065"/>
          </a:xfrm>
          <a:prstGeom prst="roundRect">
            <a:avLst>
              <a:gd name="adj" fmla="val 559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0223" y="2110978"/>
            <a:ext cx="4165163" cy="121920"/>
          </a:xfrm>
          <a:prstGeom prst="roundRect">
            <a:avLst>
              <a:gd name="adj" fmla="val 81721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56927" y="1785699"/>
            <a:ext cx="711637" cy="711637"/>
          </a:xfrm>
          <a:prstGeom prst="roundRect">
            <a:avLst>
              <a:gd name="adj" fmla="val 128492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2770406" y="1963579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7875" y="2734508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Gloves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97875" y="3206234"/>
            <a:ext cx="362985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3.86/5.0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97875" y="3727966"/>
            <a:ext cx="36298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Highest-rated product across all categories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32559" y="2141458"/>
            <a:ext cx="4165163" cy="2613065"/>
          </a:xfrm>
          <a:prstGeom prst="roundRect">
            <a:avLst>
              <a:gd name="adj" fmla="val 559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32559" y="2110978"/>
            <a:ext cx="4165163" cy="121920"/>
          </a:xfrm>
          <a:prstGeom prst="roundRect">
            <a:avLst>
              <a:gd name="adj" fmla="val 81721"/>
            </a:avLst>
          </a:prstGeom>
          <a:solidFill>
            <a:srgbClr val="A95B95"/>
          </a:solidFill>
          <a:ln/>
        </p:spPr>
      </p:sp>
      <p:sp>
        <p:nvSpPr>
          <p:cNvPr id="12" name="Shape 10"/>
          <p:cNvSpPr/>
          <p:nvPr/>
        </p:nvSpPr>
        <p:spPr>
          <a:xfrm>
            <a:off x="6959263" y="1785699"/>
            <a:ext cx="711637" cy="711637"/>
          </a:xfrm>
          <a:prstGeom prst="roundRect">
            <a:avLst>
              <a:gd name="adj" fmla="val 128492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7172742" y="1963579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0211" y="2734508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Sandals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500211" y="3206234"/>
            <a:ext cx="362985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3.84/5.0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5500211" y="3727966"/>
            <a:ext cx="36298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footwear choice with 160 total orders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9634895" y="2141458"/>
            <a:ext cx="4165282" cy="2613065"/>
          </a:xfrm>
          <a:prstGeom prst="roundRect">
            <a:avLst>
              <a:gd name="adj" fmla="val 559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9634895" y="2110978"/>
            <a:ext cx="4165282" cy="121920"/>
          </a:xfrm>
          <a:prstGeom prst="roundRect">
            <a:avLst>
              <a:gd name="adj" fmla="val 81721"/>
            </a:avLst>
          </a:prstGeom>
          <a:solidFill>
            <a:srgbClr val="A95B95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61718" y="1785699"/>
            <a:ext cx="711637" cy="711637"/>
          </a:xfrm>
          <a:prstGeom prst="roundRect">
            <a:avLst>
              <a:gd name="adj" fmla="val 128492"/>
            </a:avLst>
          </a:prstGeom>
          <a:solidFill>
            <a:srgbClr val="A95B95"/>
          </a:solidFill>
          <a:ln/>
        </p:spPr>
      </p:sp>
      <p:sp>
        <p:nvSpPr>
          <p:cNvPr id="20" name="Text 18"/>
          <p:cNvSpPr/>
          <p:nvPr/>
        </p:nvSpPr>
        <p:spPr>
          <a:xfrm>
            <a:off x="11575197" y="1963579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902547" y="2734508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Boots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9902547" y="3206234"/>
            <a:ext cx="362997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3.82/5.0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902547" y="3727966"/>
            <a:ext cx="362997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performer in footwear category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30223" y="5347454"/>
            <a:ext cx="6366391" cy="2233613"/>
          </a:xfrm>
          <a:prstGeom prst="roundRect">
            <a:avLst>
              <a:gd name="adj" fmla="val 6550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30223" y="5316974"/>
            <a:ext cx="6366391" cy="121920"/>
          </a:xfrm>
          <a:prstGeom prst="roundRect">
            <a:avLst>
              <a:gd name="adj" fmla="val 81721"/>
            </a:avLst>
          </a:prstGeom>
          <a:solidFill>
            <a:srgbClr val="A95B95"/>
          </a:solidFill>
          <a:ln/>
        </p:spPr>
      </p:sp>
      <p:sp>
        <p:nvSpPr>
          <p:cNvPr id="26" name="Shape 24"/>
          <p:cNvSpPr/>
          <p:nvPr/>
        </p:nvSpPr>
        <p:spPr>
          <a:xfrm>
            <a:off x="3657540" y="4991695"/>
            <a:ext cx="711637" cy="711637"/>
          </a:xfrm>
          <a:prstGeom prst="roundRect">
            <a:avLst>
              <a:gd name="adj" fmla="val 128492"/>
            </a:avLst>
          </a:prstGeom>
          <a:solidFill>
            <a:srgbClr val="A95B95"/>
          </a:solidFill>
          <a:ln/>
        </p:spPr>
      </p:sp>
      <p:sp>
        <p:nvSpPr>
          <p:cNvPr id="27" name="Text 25"/>
          <p:cNvSpPr/>
          <p:nvPr/>
        </p:nvSpPr>
        <p:spPr>
          <a:xfrm>
            <a:off x="3871020" y="5169575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097875" y="5940504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</a:t>
            </a:r>
            <a:endParaRPr lang="en-US" sz="2050" dirty="0"/>
          </a:p>
        </p:txBody>
      </p:sp>
      <p:sp>
        <p:nvSpPr>
          <p:cNvPr id="29" name="Text 27"/>
          <p:cNvSpPr/>
          <p:nvPr/>
        </p:nvSpPr>
        <p:spPr>
          <a:xfrm>
            <a:off x="1097875" y="6412230"/>
            <a:ext cx="583108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3.80/5.0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97875" y="6933962"/>
            <a:ext cx="583108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50% discount rate - highest dependency</a:t>
            </a:r>
            <a:endParaRPr lang="en-US" sz="1850" dirty="0"/>
          </a:p>
        </p:txBody>
      </p:sp>
      <p:sp>
        <p:nvSpPr>
          <p:cNvPr id="31" name="Shape 29"/>
          <p:cNvSpPr/>
          <p:nvPr/>
        </p:nvSpPr>
        <p:spPr>
          <a:xfrm>
            <a:off x="7433786" y="5347454"/>
            <a:ext cx="6366391" cy="2233613"/>
          </a:xfrm>
          <a:prstGeom prst="roundRect">
            <a:avLst>
              <a:gd name="adj" fmla="val 6550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433786" y="5316974"/>
            <a:ext cx="6366391" cy="121920"/>
          </a:xfrm>
          <a:prstGeom prst="roundRect">
            <a:avLst>
              <a:gd name="adj" fmla="val 81721"/>
            </a:avLst>
          </a:prstGeom>
          <a:solidFill>
            <a:srgbClr val="A95B95"/>
          </a:solidFill>
          <a:ln/>
        </p:spPr>
      </p:sp>
      <p:sp>
        <p:nvSpPr>
          <p:cNvPr id="33" name="Shape 31"/>
          <p:cNvSpPr/>
          <p:nvPr/>
        </p:nvSpPr>
        <p:spPr>
          <a:xfrm>
            <a:off x="10261104" y="4991695"/>
            <a:ext cx="711637" cy="711637"/>
          </a:xfrm>
          <a:prstGeom prst="roundRect">
            <a:avLst>
              <a:gd name="adj" fmla="val 128492"/>
            </a:avLst>
          </a:prstGeom>
          <a:solidFill>
            <a:srgbClr val="A95B95"/>
          </a:solidFill>
          <a:ln/>
        </p:spPr>
      </p:sp>
      <p:sp>
        <p:nvSpPr>
          <p:cNvPr id="34" name="Text 32"/>
          <p:cNvSpPr/>
          <p:nvPr/>
        </p:nvSpPr>
        <p:spPr>
          <a:xfrm>
            <a:off x="10474583" y="5169575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200" dirty="0"/>
          </a:p>
        </p:txBody>
      </p:sp>
      <p:sp>
        <p:nvSpPr>
          <p:cNvPr id="35" name="Text 33"/>
          <p:cNvSpPr/>
          <p:nvPr/>
        </p:nvSpPr>
        <p:spPr>
          <a:xfrm>
            <a:off x="7701439" y="5940504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Skirt</a:t>
            </a:r>
            <a:endParaRPr lang="en-US" sz="2050" dirty="0"/>
          </a:p>
        </p:txBody>
      </p:sp>
      <p:sp>
        <p:nvSpPr>
          <p:cNvPr id="36" name="Text 34"/>
          <p:cNvSpPr/>
          <p:nvPr/>
        </p:nvSpPr>
        <p:spPr>
          <a:xfrm>
            <a:off x="7701439" y="6412230"/>
            <a:ext cx="583108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3.78/5.0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7701439" y="6933962"/>
            <a:ext cx="5831086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Consistent top performer in clothing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8700"/>
            <a:ext cx="56504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Champions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08252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EEE27D"/>
          </a:solidFill>
          <a:ln w="15240">
            <a:solidFill>
              <a:srgbClr val="D4C86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4703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Accessories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2961323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Jewelry - 171 orders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26093" y="3442692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Sunglasses - 161 orders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26093" y="3924062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Belt - 161 orders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208252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F4E883"/>
          </a:solidFill>
          <a:ln w="15240">
            <a:solidFill>
              <a:srgbClr val="DACE6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00605" y="24703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Clothing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00605" y="2961323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Blouse - 171 orders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00605" y="3442692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Pants - 171 orders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700605" y="3924062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Shirt - 169 orders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4037" y="4827984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0D0D09"/>
          </a:solidFill>
          <a:ln w="15240">
            <a:solidFill>
              <a:srgbClr val="2626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6093" y="5090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Footwear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26093" y="5581055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Sandals - 160 orders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126093" y="6062424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Shoes - 150 orders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126093" y="6543794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Sneakers - 145 orders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7438549" y="4827984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EEE27D"/>
          </a:solidFill>
          <a:ln w="15240">
            <a:solidFill>
              <a:srgbClr val="D4C86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700605" y="5090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Outerwear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700605" y="5581055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Jacket - 163 orders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700605" y="6062424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Coat - 161 orders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87103"/>
            <a:ext cx="87546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Age Group Revenue Distribution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920841"/>
            <a:ext cx="6150054" cy="34440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890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23929" y="3479721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Young Adults lead revenue generation at $62K, followed closely by Middle-aged customers at $59K. Revenue distribution is relatively balanced across age groups.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88703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Shipping Preference: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Express shipping users spend $2 more on average ($60.48 vs $58.46) than Standard shipping customers.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552" y="624364"/>
            <a:ext cx="6550343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Strategy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478518" y="3181350"/>
            <a:ext cx="2788682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43%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528" y="1764268"/>
            <a:ext cx="3400901" cy="34009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3297" y="5448538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Usage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552" y="5899428"/>
            <a:ext cx="41588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1,677 of 3,900 purchases used discounts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740" y="3181350"/>
            <a:ext cx="2788682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839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49" y="1764268"/>
            <a:ext cx="3400901" cy="3400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1424" y="5448538"/>
            <a:ext cx="326743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High-Value Discount Users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35773" y="5899428"/>
            <a:ext cx="4158853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Customers who spent above average despite discounts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962" y="3181350"/>
            <a:ext cx="2788682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971" y="1764268"/>
            <a:ext cx="3400901" cy="340090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97741" y="5448538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 Discount Rate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77995" y="5899428"/>
            <a:ext cx="4158853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 discount dependency among all products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552" y="6879788"/>
            <a:ext cx="13043297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5 discount-dependent products: Hat (50%), Sneakers (49.66%), Coat (49.07%), Sweater (48.17%), Pants (47.37%). Balance promotional strategy with margin control.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2025-11-08T07:27:21Z</dcterms:created>
  <dcterms:modified xsi:type="dcterms:W3CDTF">2025-11-08T07:27:21Z</dcterms:modified>
</cp:coreProperties>
</file>